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</p:sldIdLst>
  <p:sldSz cx="7200900" cy="3594100"/>
  <p:notesSz cx="6858000" cy="9144000"/>
  <p:embeddedFontLst>
    <p:embeddedFont>
      <p:font typeface="Noto Sans Bold" charset="1" panose="020B0802040504020204"/>
      <p:regular r:id="rId12"/>
    </p:embeddedFont>
    <p:embeddedFont>
      <p:font typeface="League Spartan" charset="1" panose="00000800000000000000"/>
      <p:regular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svg" Type="http://schemas.openxmlformats.org/officeDocument/2006/relationships/image"/><Relationship Id="rId11" Target="../media/image10.png" Type="http://schemas.openxmlformats.org/officeDocument/2006/relationships/image"/><Relationship Id="rId12" Target="../media/image11.svg" Type="http://schemas.openxmlformats.org/officeDocument/2006/relationships/image"/><Relationship Id="rId13" Target="../media/image12.png" Type="http://schemas.openxmlformats.org/officeDocument/2006/relationships/image"/><Relationship Id="rId14" Target="../media/image13.svg" Type="http://schemas.openxmlformats.org/officeDocument/2006/relationships/image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Relationship Id="rId9" Target="../media/image8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svg" Type="http://schemas.openxmlformats.org/officeDocument/2006/relationships/image"/><Relationship Id="rId11" Target="../media/image10.png" Type="http://schemas.openxmlformats.org/officeDocument/2006/relationships/image"/><Relationship Id="rId12" Target="../media/image11.svg" Type="http://schemas.openxmlformats.org/officeDocument/2006/relationships/image"/><Relationship Id="rId13" Target="../media/image12.png" Type="http://schemas.openxmlformats.org/officeDocument/2006/relationships/image"/><Relationship Id="rId14" Target="../media/image13.svg" Type="http://schemas.openxmlformats.org/officeDocument/2006/relationships/image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Relationship Id="rId9" Target="../media/image8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svg" Type="http://schemas.openxmlformats.org/officeDocument/2006/relationships/image"/><Relationship Id="rId11" Target="../media/image12.png" Type="http://schemas.openxmlformats.org/officeDocument/2006/relationships/image"/><Relationship Id="rId12" Target="../media/image13.svg" Type="http://schemas.openxmlformats.org/officeDocument/2006/relationships/image"/><Relationship Id="rId13" Target="../media/image10.png" Type="http://schemas.openxmlformats.org/officeDocument/2006/relationships/image"/><Relationship Id="rId14" Target="../media/image11.svg" Type="http://schemas.openxmlformats.org/officeDocument/2006/relationships/image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Relationship Id="rId9" Target="../media/image8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svg" Type="http://schemas.openxmlformats.org/officeDocument/2006/relationships/image"/><Relationship Id="rId11" Target="../media/image10.png" Type="http://schemas.openxmlformats.org/officeDocument/2006/relationships/image"/><Relationship Id="rId12" Target="../media/image11.svg" Type="http://schemas.openxmlformats.org/officeDocument/2006/relationships/image"/><Relationship Id="rId13" Target="../media/image12.png" Type="http://schemas.openxmlformats.org/officeDocument/2006/relationships/image"/><Relationship Id="rId14" Target="../media/image13.svg" Type="http://schemas.openxmlformats.org/officeDocument/2006/relationships/image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Relationship Id="rId9" Target="../media/image8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svg" Type="http://schemas.openxmlformats.org/officeDocument/2006/relationships/image"/><Relationship Id="rId11" Target="../media/image10.png" Type="http://schemas.openxmlformats.org/officeDocument/2006/relationships/image"/><Relationship Id="rId12" Target="../media/image11.svg" Type="http://schemas.openxmlformats.org/officeDocument/2006/relationships/image"/><Relationship Id="rId13" Target="../media/image12.png" Type="http://schemas.openxmlformats.org/officeDocument/2006/relationships/image"/><Relationship Id="rId14" Target="../media/image13.svg" Type="http://schemas.openxmlformats.org/officeDocument/2006/relationships/image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Relationship Id="rId9" Target="../media/image8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svg" Type="http://schemas.openxmlformats.org/officeDocument/2006/relationships/image"/><Relationship Id="rId11" Target="../media/image10.png" Type="http://schemas.openxmlformats.org/officeDocument/2006/relationships/image"/><Relationship Id="rId12" Target="../media/image11.svg" Type="http://schemas.openxmlformats.org/officeDocument/2006/relationships/image"/><Relationship Id="rId13" Target="../media/image12.png" Type="http://schemas.openxmlformats.org/officeDocument/2006/relationships/image"/><Relationship Id="rId14" Target="../media/image13.svg" Type="http://schemas.openxmlformats.org/officeDocument/2006/relationships/image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Relationship Id="rId9" Target="../media/image8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3446" y="1793111"/>
            <a:ext cx="2964808" cy="1623233"/>
          </a:xfrm>
          <a:custGeom>
            <a:avLst/>
            <a:gdLst/>
            <a:ahLst/>
            <a:cxnLst/>
            <a:rect r="r" b="b" t="t" l="l"/>
            <a:pathLst>
              <a:path h="1623233" w="2964808">
                <a:moveTo>
                  <a:pt x="0" y="0"/>
                </a:moveTo>
                <a:lnTo>
                  <a:pt x="2964808" y="0"/>
                </a:lnTo>
                <a:lnTo>
                  <a:pt x="2964808" y="1623232"/>
                </a:lnTo>
                <a:lnTo>
                  <a:pt x="0" y="162323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0" y="452"/>
            <a:ext cx="3057938" cy="3585316"/>
            <a:chOff x="0" y="0"/>
            <a:chExt cx="3050197" cy="3576241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050197" cy="3576241"/>
            </a:xfrm>
            <a:custGeom>
              <a:avLst/>
              <a:gdLst/>
              <a:ahLst/>
              <a:cxnLst/>
              <a:rect r="r" b="b" t="t" l="l"/>
              <a:pathLst>
                <a:path h="3576241" w="3050197">
                  <a:moveTo>
                    <a:pt x="0" y="0"/>
                  </a:moveTo>
                  <a:lnTo>
                    <a:pt x="3050197" y="0"/>
                  </a:lnTo>
                  <a:lnTo>
                    <a:pt x="3050197" y="3576241"/>
                  </a:lnTo>
                  <a:lnTo>
                    <a:pt x="0" y="3576241"/>
                  </a:lnTo>
                  <a:close/>
                </a:path>
              </a:pathLst>
            </a:custGeom>
            <a:solidFill>
              <a:srgbClr val="052E92">
                <a:alpha val="6667"/>
              </a:srgbClr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8575"/>
              <a:ext cx="3050197" cy="360481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260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4657801" y="436620"/>
            <a:ext cx="770622" cy="770622"/>
          </a:xfrm>
          <a:custGeom>
            <a:avLst/>
            <a:gdLst/>
            <a:ahLst/>
            <a:cxnLst/>
            <a:rect r="r" b="b" t="t" l="l"/>
            <a:pathLst>
              <a:path h="770622" w="770622">
                <a:moveTo>
                  <a:pt x="0" y="0"/>
                </a:moveTo>
                <a:lnTo>
                  <a:pt x="770622" y="0"/>
                </a:lnTo>
                <a:lnTo>
                  <a:pt x="770622" y="770622"/>
                </a:lnTo>
                <a:lnTo>
                  <a:pt x="0" y="77062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829457" y="1305086"/>
            <a:ext cx="2086449" cy="16241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Açı</a:t>
            </a: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lış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Saygı Duruşu / İstiklal Marşı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Protokol Konuşmaları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Sinevizyon Gösterisi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Mezuniyet Belgelerinin Takdimi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Uygulama Öğretmenlerine Teşekkür Belgesi Takdimi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Toplu Fotoğraf Çekimi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Öğretmen Andının Okunması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Kep Atma Töreni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Kapanış </a:t>
            </a:r>
          </a:p>
          <a:p>
            <a:pPr algn="l">
              <a:lnSpc>
                <a:spcPts val="1120"/>
              </a:lnSpc>
            </a:pPr>
          </a:p>
        </p:txBody>
      </p:sp>
      <p:grpSp>
        <p:nvGrpSpPr>
          <p:cNvPr name="Group 8" id="8"/>
          <p:cNvGrpSpPr/>
          <p:nvPr/>
        </p:nvGrpSpPr>
        <p:grpSpPr>
          <a:xfrm rot="0">
            <a:off x="0" y="3137433"/>
            <a:ext cx="7200000" cy="448336"/>
            <a:chOff x="0" y="0"/>
            <a:chExt cx="7181774" cy="447201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7181774" cy="447201"/>
            </a:xfrm>
            <a:custGeom>
              <a:avLst/>
              <a:gdLst/>
              <a:ahLst/>
              <a:cxnLst/>
              <a:rect r="r" b="b" t="t" l="l"/>
              <a:pathLst>
                <a:path h="447201" w="7181774">
                  <a:moveTo>
                    <a:pt x="0" y="0"/>
                  </a:moveTo>
                  <a:lnTo>
                    <a:pt x="7181774" y="0"/>
                  </a:lnTo>
                  <a:lnTo>
                    <a:pt x="7181774" y="447201"/>
                  </a:lnTo>
                  <a:lnTo>
                    <a:pt x="0" y="447201"/>
                  </a:lnTo>
                  <a:close/>
                </a:path>
              </a:pathLst>
            </a:custGeom>
            <a:solidFill>
              <a:srgbClr val="5C0592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28575"/>
              <a:ext cx="7181774" cy="47577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260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3491316" y="1447934"/>
            <a:ext cx="3240000" cy="8510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99"/>
              </a:lnSpc>
            </a:pPr>
            <a:r>
              <a:rPr lang="en-US" sz="999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Bolu Abant İzzet Baysal Üniversitesi</a:t>
            </a:r>
          </a:p>
          <a:p>
            <a:pPr algn="ctr">
              <a:lnSpc>
                <a:spcPts val="1399"/>
              </a:lnSpc>
            </a:pPr>
            <a:r>
              <a:rPr lang="en-US" sz="999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 Eğitim Fakültesi Fen Bilgisi Öğretmenliği Bölümü</a:t>
            </a:r>
          </a:p>
          <a:p>
            <a:pPr algn="ctr">
              <a:lnSpc>
                <a:spcPts val="1399"/>
              </a:lnSpc>
            </a:pPr>
          </a:p>
          <a:p>
            <a:pPr algn="ctr">
              <a:lnSpc>
                <a:spcPts val="1399"/>
              </a:lnSpc>
            </a:pPr>
            <a:r>
              <a:rPr lang="en-US" sz="999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 2024-2025 Akademik Yılı Mezuniyet Törenimizde</a:t>
            </a:r>
          </a:p>
          <a:p>
            <a:pPr algn="ctr">
              <a:lnSpc>
                <a:spcPts val="1399"/>
              </a:lnSpc>
            </a:pPr>
            <a:r>
              <a:rPr lang="en-US" sz="999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sizi de aramızda görmekten onur duyarız.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3587013" y="2537125"/>
            <a:ext cx="2912198" cy="3009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60"/>
              </a:lnSpc>
              <a:spcBef>
                <a:spcPct val="0"/>
              </a:spcBef>
            </a:pPr>
            <a:r>
              <a:rPr lang="en-US" b="true" sz="900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Prof. Dr. Mustafa ALİŞARLI</a:t>
            </a:r>
          </a:p>
          <a:p>
            <a:pPr algn="ctr">
              <a:lnSpc>
                <a:spcPts val="1260"/>
              </a:lnSpc>
              <a:spcBef>
                <a:spcPct val="0"/>
              </a:spcBef>
            </a:pPr>
            <a:r>
              <a:rPr lang="en-US" b="true" sz="900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Rektör (Dekan-Yüksekokul Müdürü)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458044" y="1305086"/>
            <a:ext cx="340301" cy="1341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14:00</a:t>
            </a:r>
          </a:p>
        </p:txBody>
      </p:sp>
      <p:sp>
        <p:nvSpPr>
          <p:cNvPr name="Freeform 14" id="14"/>
          <p:cNvSpPr/>
          <p:nvPr/>
        </p:nvSpPr>
        <p:spPr>
          <a:xfrm flipH="false" flipV="false" rot="0">
            <a:off x="560943" y="3281555"/>
            <a:ext cx="223618" cy="188119"/>
          </a:xfrm>
          <a:custGeom>
            <a:avLst/>
            <a:gdLst/>
            <a:ahLst/>
            <a:cxnLst/>
            <a:rect r="r" b="b" t="t" l="l"/>
            <a:pathLst>
              <a:path h="188119" w="223618">
                <a:moveTo>
                  <a:pt x="0" y="0"/>
                </a:moveTo>
                <a:lnTo>
                  <a:pt x="223618" y="0"/>
                </a:lnTo>
                <a:lnTo>
                  <a:pt x="223618" y="188118"/>
                </a:lnTo>
                <a:lnTo>
                  <a:pt x="0" y="18811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2964808" y="3275209"/>
            <a:ext cx="186258" cy="218893"/>
          </a:xfrm>
          <a:custGeom>
            <a:avLst/>
            <a:gdLst/>
            <a:ahLst/>
            <a:cxnLst/>
            <a:rect r="r" b="b" t="t" l="l"/>
            <a:pathLst>
              <a:path h="218893" w="186258">
                <a:moveTo>
                  <a:pt x="0" y="0"/>
                </a:moveTo>
                <a:lnTo>
                  <a:pt x="186259" y="0"/>
                </a:lnTo>
                <a:lnTo>
                  <a:pt x="186259" y="218893"/>
                </a:lnTo>
                <a:lnTo>
                  <a:pt x="0" y="21889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6" id="16"/>
          <p:cNvSpPr txBox="true"/>
          <p:nvPr/>
        </p:nvSpPr>
        <p:spPr>
          <a:xfrm rot="0">
            <a:off x="3179704" y="3289165"/>
            <a:ext cx="889001" cy="1840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605"/>
              </a:lnSpc>
            </a:pPr>
            <a:r>
              <a:rPr lang="en-US" sz="1146" b="true">
                <a:solidFill>
                  <a:srgbClr val="FFFFFF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10.00</a:t>
            </a:r>
          </a:p>
        </p:txBody>
      </p:sp>
      <p:sp>
        <p:nvSpPr>
          <p:cNvPr name="Freeform 17" id="17"/>
          <p:cNvSpPr/>
          <p:nvPr/>
        </p:nvSpPr>
        <p:spPr>
          <a:xfrm flipH="false" flipV="false" rot="0">
            <a:off x="4014807" y="3267601"/>
            <a:ext cx="165137" cy="201694"/>
          </a:xfrm>
          <a:custGeom>
            <a:avLst/>
            <a:gdLst/>
            <a:ahLst/>
            <a:cxnLst/>
            <a:rect r="r" b="b" t="t" l="l"/>
            <a:pathLst>
              <a:path h="201694" w="165137">
                <a:moveTo>
                  <a:pt x="0" y="0"/>
                </a:moveTo>
                <a:lnTo>
                  <a:pt x="165137" y="0"/>
                </a:lnTo>
                <a:lnTo>
                  <a:pt x="165137" y="201694"/>
                </a:lnTo>
                <a:lnTo>
                  <a:pt x="0" y="20169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8" id="18"/>
          <p:cNvSpPr txBox="true"/>
          <p:nvPr/>
        </p:nvSpPr>
        <p:spPr>
          <a:xfrm rot="0">
            <a:off x="817315" y="3321399"/>
            <a:ext cx="1861189" cy="1518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72"/>
              </a:lnSpc>
            </a:pPr>
            <a:r>
              <a:rPr lang="en-US" sz="1146" b="true">
                <a:solidFill>
                  <a:srgbClr val="FFFFFF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12 Mayıs  2025  Pazartesi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4243352" y="3283299"/>
            <a:ext cx="3021180" cy="1820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514"/>
              </a:lnSpc>
            </a:pPr>
            <a:r>
              <a:rPr lang="en-US" sz="1081" b="true">
                <a:solidFill>
                  <a:srgbClr val="FFFFFF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BAİBÜ Kongre Merkezi Yeşil Salon</a:t>
            </a:r>
          </a:p>
        </p:txBody>
      </p:sp>
      <p:sp>
        <p:nvSpPr>
          <p:cNvPr name="Freeform 20" id="20"/>
          <p:cNvSpPr/>
          <p:nvPr/>
        </p:nvSpPr>
        <p:spPr>
          <a:xfrm flipH="false" flipV="false" rot="0">
            <a:off x="5871979" y="249778"/>
            <a:ext cx="1254463" cy="995730"/>
          </a:xfrm>
          <a:custGeom>
            <a:avLst/>
            <a:gdLst/>
            <a:ahLst/>
            <a:cxnLst/>
            <a:rect r="r" b="b" t="t" l="l"/>
            <a:pathLst>
              <a:path h="995730" w="1254463">
                <a:moveTo>
                  <a:pt x="0" y="0"/>
                </a:moveTo>
                <a:lnTo>
                  <a:pt x="1254463" y="0"/>
                </a:lnTo>
                <a:lnTo>
                  <a:pt x="1254463" y="995730"/>
                </a:lnTo>
                <a:lnTo>
                  <a:pt x="0" y="99573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1" id="21"/>
          <p:cNvSpPr txBox="true"/>
          <p:nvPr/>
        </p:nvSpPr>
        <p:spPr>
          <a:xfrm rot="0">
            <a:off x="263205" y="275216"/>
            <a:ext cx="2317750" cy="9231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577"/>
              </a:lnSpc>
              <a:spcBef>
                <a:spcPct val="0"/>
              </a:spcBef>
            </a:pPr>
            <a:r>
              <a:rPr lang="en-US" sz="5412">
                <a:solidFill>
                  <a:srgbClr val="5C0592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2025</a:t>
            </a:r>
          </a:p>
        </p:txBody>
      </p:sp>
      <p:sp>
        <p:nvSpPr>
          <p:cNvPr name="Freeform 22" id="22"/>
          <p:cNvSpPr/>
          <p:nvPr/>
        </p:nvSpPr>
        <p:spPr>
          <a:xfrm flipH="false" flipV="false" rot="0">
            <a:off x="1014266" y="249778"/>
            <a:ext cx="380339" cy="186842"/>
          </a:xfrm>
          <a:custGeom>
            <a:avLst/>
            <a:gdLst/>
            <a:ahLst/>
            <a:cxnLst/>
            <a:rect r="r" b="b" t="t" l="l"/>
            <a:pathLst>
              <a:path h="186842" w="380339">
                <a:moveTo>
                  <a:pt x="0" y="0"/>
                </a:moveTo>
                <a:lnTo>
                  <a:pt x="380340" y="0"/>
                </a:lnTo>
                <a:lnTo>
                  <a:pt x="380340" y="186842"/>
                </a:lnTo>
                <a:lnTo>
                  <a:pt x="0" y="186842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3" id="23"/>
          <p:cNvSpPr txBox="true"/>
          <p:nvPr/>
        </p:nvSpPr>
        <p:spPr>
          <a:xfrm rot="0">
            <a:off x="306131" y="1007911"/>
            <a:ext cx="2231899" cy="1080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58"/>
              </a:lnSpc>
              <a:spcBef>
                <a:spcPct val="0"/>
              </a:spcBef>
            </a:pPr>
            <a:r>
              <a:rPr lang="en-US" b="true" sz="684" spc="547">
                <a:solidFill>
                  <a:srgbClr val="052E92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MEZUNİYET TÖRENİ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3446" y="1793111"/>
            <a:ext cx="2964808" cy="1623233"/>
          </a:xfrm>
          <a:custGeom>
            <a:avLst/>
            <a:gdLst/>
            <a:ahLst/>
            <a:cxnLst/>
            <a:rect r="r" b="b" t="t" l="l"/>
            <a:pathLst>
              <a:path h="1623233" w="2964808">
                <a:moveTo>
                  <a:pt x="0" y="0"/>
                </a:moveTo>
                <a:lnTo>
                  <a:pt x="2964808" y="0"/>
                </a:lnTo>
                <a:lnTo>
                  <a:pt x="2964808" y="1623232"/>
                </a:lnTo>
                <a:lnTo>
                  <a:pt x="0" y="162323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0" y="452"/>
            <a:ext cx="3057938" cy="3585316"/>
            <a:chOff x="0" y="0"/>
            <a:chExt cx="3050197" cy="3576241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050197" cy="3576241"/>
            </a:xfrm>
            <a:custGeom>
              <a:avLst/>
              <a:gdLst/>
              <a:ahLst/>
              <a:cxnLst/>
              <a:rect r="r" b="b" t="t" l="l"/>
              <a:pathLst>
                <a:path h="3576241" w="3050197">
                  <a:moveTo>
                    <a:pt x="0" y="0"/>
                  </a:moveTo>
                  <a:lnTo>
                    <a:pt x="3050197" y="0"/>
                  </a:lnTo>
                  <a:lnTo>
                    <a:pt x="3050197" y="3576241"/>
                  </a:lnTo>
                  <a:lnTo>
                    <a:pt x="0" y="3576241"/>
                  </a:lnTo>
                  <a:close/>
                </a:path>
              </a:pathLst>
            </a:custGeom>
            <a:solidFill>
              <a:srgbClr val="052E92">
                <a:alpha val="6667"/>
              </a:srgbClr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8575"/>
              <a:ext cx="3050197" cy="360481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260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4657801" y="436620"/>
            <a:ext cx="770622" cy="770622"/>
          </a:xfrm>
          <a:custGeom>
            <a:avLst/>
            <a:gdLst/>
            <a:ahLst/>
            <a:cxnLst/>
            <a:rect r="r" b="b" t="t" l="l"/>
            <a:pathLst>
              <a:path h="770622" w="770622">
                <a:moveTo>
                  <a:pt x="0" y="0"/>
                </a:moveTo>
                <a:lnTo>
                  <a:pt x="770622" y="0"/>
                </a:lnTo>
                <a:lnTo>
                  <a:pt x="770622" y="770622"/>
                </a:lnTo>
                <a:lnTo>
                  <a:pt x="0" y="77062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829457" y="1305086"/>
            <a:ext cx="2086449" cy="16241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Açı</a:t>
            </a: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lış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Saygı Duruşu / İstiklal Marşı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Protokol Konuşmaları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Sinevizyon Gösterisi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Mezuniyet Belgelerinin Takdimi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Uygulama Öğretmenlerine Teşekkür Belgesi Takdimi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Toplu Fotoğraf Çekimi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Öğretmen Andının Okunması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Kep Atma Töreni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Kapanış </a:t>
            </a:r>
          </a:p>
          <a:p>
            <a:pPr algn="l">
              <a:lnSpc>
                <a:spcPts val="1120"/>
              </a:lnSpc>
            </a:pPr>
          </a:p>
        </p:txBody>
      </p:sp>
      <p:grpSp>
        <p:nvGrpSpPr>
          <p:cNvPr name="Group 8" id="8"/>
          <p:cNvGrpSpPr/>
          <p:nvPr/>
        </p:nvGrpSpPr>
        <p:grpSpPr>
          <a:xfrm rot="0">
            <a:off x="0" y="3137433"/>
            <a:ext cx="7200000" cy="448336"/>
            <a:chOff x="0" y="0"/>
            <a:chExt cx="7181774" cy="447201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7181774" cy="447201"/>
            </a:xfrm>
            <a:custGeom>
              <a:avLst/>
              <a:gdLst/>
              <a:ahLst/>
              <a:cxnLst/>
              <a:rect r="r" b="b" t="t" l="l"/>
              <a:pathLst>
                <a:path h="447201" w="7181774">
                  <a:moveTo>
                    <a:pt x="0" y="0"/>
                  </a:moveTo>
                  <a:lnTo>
                    <a:pt x="7181774" y="0"/>
                  </a:lnTo>
                  <a:lnTo>
                    <a:pt x="7181774" y="447201"/>
                  </a:lnTo>
                  <a:lnTo>
                    <a:pt x="0" y="447201"/>
                  </a:lnTo>
                  <a:close/>
                </a:path>
              </a:pathLst>
            </a:custGeom>
            <a:solidFill>
              <a:srgbClr val="052E92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28575"/>
              <a:ext cx="7181774" cy="47577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260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3491316" y="1447934"/>
            <a:ext cx="3240000" cy="8510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99"/>
              </a:lnSpc>
            </a:pPr>
            <a:r>
              <a:rPr lang="en-US" sz="999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Bolu Abant İzzet Baysal Üniversitesi</a:t>
            </a:r>
          </a:p>
          <a:p>
            <a:pPr algn="ctr">
              <a:lnSpc>
                <a:spcPts val="1399"/>
              </a:lnSpc>
            </a:pPr>
            <a:r>
              <a:rPr lang="en-US" sz="999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 Eğitim Fakültesi Fen Bilgisi Öğretmenliği Bölümü</a:t>
            </a:r>
          </a:p>
          <a:p>
            <a:pPr algn="ctr">
              <a:lnSpc>
                <a:spcPts val="1399"/>
              </a:lnSpc>
            </a:pPr>
          </a:p>
          <a:p>
            <a:pPr algn="ctr">
              <a:lnSpc>
                <a:spcPts val="1399"/>
              </a:lnSpc>
            </a:pPr>
            <a:r>
              <a:rPr lang="en-US" sz="999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 2024-2025 Akademik Yılı Mezuniyet Törenimizde</a:t>
            </a:r>
          </a:p>
          <a:p>
            <a:pPr algn="ctr">
              <a:lnSpc>
                <a:spcPts val="1399"/>
              </a:lnSpc>
            </a:pPr>
            <a:r>
              <a:rPr lang="en-US" sz="999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sizi de aramızda görmekten onur duyarız.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3587013" y="2537125"/>
            <a:ext cx="2912198" cy="3009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60"/>
              </a:lnSpc>
              <a:spcBef>
                <a:spcPct val="0"/>
              </a:spcBef>
            </a:pPr>
            <a:r>
              <a:rPr lang="en-US" b="true" sz="900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Prof. Dr. Mustafa ALİŞARLI</a:t>
            </a:r>
          </a:p>
          <a:p>
            <a:pPr algn="ctr">
              <a:lnSpc>
                <a:spcPts val="1260"/>
              </a:lnSpc>
              <a:spcBef>
                <a:spcPct val="0"/>
              </a:spcBef>
            </a:pPr>
            <a:r>
              <a:rPr lang="en-US" b="true" sz="900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Rektör (Dekan-Yüksekokul Müdürü)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458044" y="1305086"/>
            <a:ext cx="340301" cy="1341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14:00</a:t>
            </a:r>
          </a:p>
        </p:txBody>
      </p:sp>
      <p:sp>
        <p:nvSpPr>
          <p:cNvPr name="Freeform 14" id="14"/>
          <p:cNvSpPr/>
          <p:nvPr/>
        </p:nvSpPr>
        <p:spPr>
          <a:xfrm flipH="false" flipV="false" rot="0">
            <a:off x="560943" y="3281555"/>
            <a:ext cx="223618" cy="188119"/>
          </a:xfrm>
          <a:custGeom>
            <a:avLst/>
            <a:gdLst/>
            <a:ahLst/>
            <a:cxnLst/>
            <a:rect r="r" b="b" t="t" l="l"/>
            <a:pathLst>
              <a:path h="188119" w="223618">
                <a:moveTo>
                  <a:pt x="0" y="0"/>
                </a:moveTo>
                <a:lnTo>
                  <a:pt x="223618" y="0"/>
                </a:lnTo>
                <a:lnTo>
                  <a:pt x="223618" y="188118"/>
                </a:lnTo>
                <a:lnTo>
                  <a:pt x="0" y="18811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2964808" y="3275209"/>
            <a:ext cx="186258" cy="218893"/>
          </a:xfrm>
          <a:custGeom>
            <a:avLst/>
            <a:gdLst/>
            <a:ahLst/>
            <a:cxnLst/>
            <a:rect r="r" b="b" t="t" l="l"/>
            <a:pathLst>
              <a:path h="218893" w="186258">
                <a:moveTo>
                  <a:pt x="0" y="0"/>
                </a:moveTo>
                <a:lnTo>
                  <a:pt x="186259" y="0"/>
                </a:lnTo>
                <a:lnTo>
                  <a:pt x="186259" y="218893"/>
                </a:lnTo>
                <a:lnTo>
                  <a:pt x="0" y="21889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6" id="16"/>
          <p:cNvSpPr txBox="true"/>
          <p:nvPr/>
        </p:nvSpPr>
        <p:spPr>
          <a:xfrm rot="0">
            <a:off x="3179704" y="3289165"/>
            <a:ext cx="889001" cy="1840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605"/>
              </a:lnSpc>
            </a:pPr>
            <a:r>
              <a:rPr lang="en-US" sz="1146" b="true">
                <a:solidFill>
                  <a:srgbClr val="FFFFFF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10.00</a:t>
            </a:r>
          </a:p>
        </p:txBody>
      </p:sp>
      <p:sp>
        <p:nvSpPr>
          <p:cNvPr name="Freeform 17" id="17"/>
          <p:cNvSpPr/>
          <p:nvPr/>
        </p:nvSpPr>
        <p:spPr>
          <a:xfrm flipH="false" flipV="false" rot="0">
            <a:off x="4014807" y="3267601"/>
            <a:ext cx="165137" cy="201694"/>
          </a:xfrm>
          <a:custGeom>
            <a:avLst/>
            <a:gdLst/>
            <a:ahLst/>
            <a:cxnLst/>
            <a:rect r="r" b="b" t="t" l="l"/>
            <a:pathLst>
              <a:path h="201694" w="165137">
                <a:moveTo>
                  <a:pt x="0" y="0"/>
                </a:moveTo>
                <a:lnTo>
                  <a:pt x="165137" y="0"/>
                </a:lnTo>
                <a:lnTo>
                  <a:pt x="165137" y="201694"/>
                </a:lnTo>
                <a:lnTo>
                  <a:pt x="0" y="20169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8" id="18"/>
          <p:cNvSpPr txBox="true"/>
          <p:nvPr/>
        </p:nvSpPr>
        <p:spPr>
          <a:xfrm rot="0">
            <a:off x="817315" y="3321399"/>
            <a:ext cx="1861189" cy="1518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72"/>
              </a:lnSpc>
            </a:pPr>
            <a:r>
              <a:rPr lang="en-US" sz="1146" b="true">
                <a:solidFill>
                  <a:srgbClr val="FFFFFF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12 Mayıs  2025  Pazartesi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4243352" y="3283299"/>
            <a:ext cx="3021180" cy="1820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514"/>
              </a:lnSpc>
            </a:pPr>
            <a:r>
              <a:rPr lang="en-US" sz="1081" b="true">
                <a:solidFill>
                  <a:srgbClr val="FFFFFF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BAİBÜ Kongre Merkezi Yeşil Salon</a:t>
            </a:r>
          </a:p>
        </p:txBody>
      </p:sp>
      <p:sp>
        <p:nvSpPr>
          <p:cNvPr name="Freeform 20" id="20"/>
          <p:cNvSpPr/>
          <p:nvPr/>
        </p:nvSpPr>
        <p:spPr>
          <a:xfrm flipH="false" flipV="false" rot="0">
            <a:off x="5871979" y="249778"/>
            <a:ext cx="1254463" cy="995730"/>
          </a:xfrm>
          <a:custGeom>
            <a:avLst/>
            <a:gdLst/>
            <a:ahLst/>
            <a:cxnLst/>
            <a:rect r="r" b="b" t="t" l="l"/>
            <a:pathLst>
              <a:path h="995730" w="1254463">
                <a:moveTo>
                  <a:pt x="0" y="0"/>
                </a:moveTo>
                <a:lnTo>
                  <a:pt x="1254463" y="0"/>
                </a:lnTo>
                <a:lnTo>
                  <a:pt x="1254463" y="995730"/>
                </a:lnTo>
                <a:lnTo>
                  <a:pt x="0" y="99573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1" id="21"/>
          <p:cNvSpPr txBox="true"/>
          <p:nvPr/>
        </p:nvSpPr>
        <p:spPr>
          <a:xfrm rot="0">
            <a:off x="263205" y="275216"/>
            <a:ext cx="2317750" cy="9231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577"/>
              </a:lnSpc>
              <a:spcBef>
                <a:spcPct val="0"/>
              </a:spcBef>
            </a:pPr>
            <a:r>
              <a:rPr lang="en-US" sz="5412">
                <a:solidFill>
                  <a:srgbClr val="052E92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2025</a:t>
            </a:r>
          </a:p>
        </p:txBody>
      </p:sp>
      <p:sp>
        <p:nvSpPr>
          <p:cNvPr name="Freeform 22" id="22"/>
          <p:cNvSpPr/>
          <p:nvPr/>
        </p:nvSpPr>
        <p:spPr>
          <a:xfrm flipH="false" flipV="false" rot="0">
            <a:off x="1014266" y="249778"/>
            <a:ext cx="380339" cy="186842"/>
          </a:xfrm>
          <a:custGeom>
            <a:avLst/>
            <a:gdLst/>
            <a:ahLst/>
            <a:cxnLst/>
            <a:rect r="r" b="b" t="t" l="l"/>
            <a:pathLst>
              <a:path h="186842" w="380339">
                <a:moveTo>
                  <a:pt x="0" y="0"/>
                </a:moveTo>
                <a:lnTo>
                  <a:pt x="380340" y="0"/>
                </a:lnTo>
                <a:lnTo>
                  <a:pt x="380340" y="186842"/>
                </a:lnTo>
                <a:lnTo>
                  <a:pt x="0" y="186842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3" id="23"/>
          <p:cNvSpPr txBox="true"/>
          <p:nvPr/>
        </p:nvSpPr>
        <p:spPr>
          <a:xfrm rot="0">
            <a:off x="306131" y="1007911"/>
            <a:ext cx="2231899" cy="1080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58"/>
              </a:lnSpc>
              <a:spcBef>
                <a:spcPct val="0"/>
              </a:spcBef>
            </a:pPr>
            <a:r>
              <a:rPr lang="en-US" b="true" sz="684" spc="547">
                <a:solidFill>
                  <a:srgbClr val="052E92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MEZUNİYET TÖRENİ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3446" y="1793111"/>
            <a:ext cx="2964808" cy="1623233"/>
          </a:xfrm>
          <a:custGeom>
            <a:avLst/>
            <a:gdLst/>
            <a:ahLst/>
            <a:cxnLst/>
            <a:rect r="r" b="b" t="t" l="l"/>
            <a:pathLst>
              <a:path h="1623233" w="2964808">
                <a:moveTo>
                  <a:pt x="0" y="0"/>
                </a:moveTo>
                <a:lnTo>
                  <a:pt x="2964808" y="0"/>
                </a:lnTo>
                <a:lnTo>
                  <a:pt x="2964808" y="1623232"/>
                </a:lnTo>
                <a:lnTo>
                  <a:pt x="0" y="162323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0" y="452"/>
            <a:ext cx="3057938" cy="3585316"/>
            <a:chOff x="0" y="0"/>
            <a:chExt cx="3050197" cy="3576241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050197" cy="3576241"/>
            </a:xfrm>
            <a:custGeom>
              <a:avLst/>
              <a:gdLst/>
              <a:ahLst/>
              <a:cxnLst/>
              <a:rect r="r" b="b" t="t" l="l"/>
              <a:pathLst>
                <a:path h="3576241" w="3050197">
                  <a:moveTo>
                    <a:pt x="0" y="0"/>
                  </a:moveTo>
                  <a:lnTo>
                    <a:pt x="3050197" y="0"/>
                  </a:lnTo>
                  <a:lnTo>
                    <a:pt x="3050197" y="3576241"/>
                  </a:lnTo>
                  <a:lnTo>
                    <a:pt x="0" y="3576241"/>
                  </a:lnTo>
                  <a:close/>
                </a:path>
              </a:pathLst>
            </a:custGeom>
            <a:solidFill>
              <a:srgbClr val="052E92">
                <a:alpha val="6667"/>
              </a:srgbClr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8575"/>
              <a:ext cx="3050197" cy="360481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260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4657801" y="436620"/>
            <a:ext cx="770622" cy="770622"/>
          </a:xfrm>
          <a:custGeom>
            <a:avLst/>
            <a:gdLst/>
            <a:ahLst/>
            <a:cxnLst/>
            <a:rect r="r" b="b" t="t" l="l"/>
            <a:pathLst>
              <a:path h="770622" w="770622">
                <a:moveTo>
                  <a:pt x="0" y="0"/>
                </a:moveTo>
                <a:lnTo>
                  <a:pt x="770622" y="0"/>
                </a:lnTo>
                <a:lnTo>
                  <a:pt x="770622" y="770622"/>
                </a:lnTo>
                <a:lnTo>
                  <a:pt x="0" y="77062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829457" y="1305086"/>
            <a:ext cx="2086449" cy="16241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Açı</a:t>
            </a: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lış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Saygı Duruşu / İstiklal Marşı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Protokol Konuşmaları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Sinevizyon Gösterisi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Mezuniyet Belgelerinin Takdimi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Uygulama Öğretmenlerine Teşekkür Belgesi Takdimi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Toplu Fotoğraf Çekimi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Öğretmen Andının Okunması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Kep Atma Töreni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Kapanış </a:t>
            </a:r>
          </a:p>
          <a:p>
            <a:pPr algn="l">
              <a:lnSpc>
                <a:spcPts val="1120"/>
              </a:lnSpc>
            </a:pPr>
          </a:p>
        </p:txBody>
      </p:sp>
      <p:grpSp>
        <p:nvGrpSpPr>
          <p:cNvPr name="Group 8" id="8"/>
          <p:cNvGrpSpPr/>
          <p:nvPr/>
        </p:nvGrpSpPr>
        <p:grpSpPr>
          <a:xfrm rot="0">
            <a:off x="0" y="3137433"/>
            <a:ext cx="7200000" cy="448336"/>
            <a:chOff x="0" y="0"/>
            <a:chExt cx="7181774" cy="447201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7181774" cy="447201"/>
            </a:xfrm>
            <a:custGeom>
              <a:avLst/>
              <a:gdLst/>
              <a:ahLst/>
              <a:cxnLst/>
              <a:rect r="r" b="b" t="t" l="l"/>
              <a:pathLst>
                <a:path h="447201" w="7181774">
                  <a:moveTo>
                    <a:pt x="0" y="0"/>
                  </a:moveTo>
                  <a:lnTo>
                    <a:pt x="7181774" y="0"/>
                  </a:lnTo>
                  <a:lnTo>
                    <a:pt x="7181774" y="447201"/>
                  </a:lnTo>
                  <a:lnTo>
                    <a:pt x="0" y="447201"/>
                  </a:lnTo>
                  <a:close/>
                </a:path>
              </a:pathLst>
            </a:custGeom>
            <a:solidFill>
              <a:srgbClr val="0CC0DF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28575"/>
              <a:ext cx="7181774" cy="47577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260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3491316" y="1447934"/>
            <a:ext cx="3240000" cy="8510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99"/>
              </a:lnSpc>
            </a:pPr>
            <a:r>
              <a:rPr lang="en-US" sz="999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Bolu Abant İzzet Baysal Üniversitesi</a:t>
            </a:r>
          </a:p>
          <a:p>
            <a:pPr algn="ctr">
              <a:lnSpc>
                <a:spcPts val="1399"/>
              </a:lnSpc>
            </a:pPr>
            <a:r>
              <a:rPr lang="en-US" sz="999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 Eğitim Fakültesi Fen Bilgisi Öğretmenliği Bölümü</a:t>
            </a:r>
          </a:p>
          <a:p>
            <a:pPr algn="ctr">
              <a:lnSpc>
                <a:spcPts val="1399"/>
              </a:lnSpc>
            </a:pPr>
          </a:p>
          <a:p>
            <a:pPr algn="ctr">
              <a:lnSpc>
                <a:spcPts val="1399"/>
              </a:lnSpc>
            </a:pPr>
            <a:r>
              <a:rPr lang="en-US" sz="999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 2024-2025 Akademik Yılı Mezuniyet Törenimizde</a:t>
            </a:r>
          </a:p>
          <a:p>
            <a:pPr algn="ctr">
              <a:lnSpc>
                <a:spcPts val="1399"/>
              </a:lnSpc>
            </a:pPr>
            <a:r>
              <a:rPr lang="en-US" sz="999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sizi de aramızda görmekten onur duyarız.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3587013" y="2537125"/>
            <a:ext cx="2912198" cy="3009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60"/>
              </a:lnSpc>
              <a:spcBef>
                <a:spcPct val="0"/>
              </a:spcBef>
            </a:pPr>
            <a:r>
              <a:rPr lang="en-US" b="true" sz="900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Prof. Dr. Mustafa ALİŞARLI</a:t>
            </a:r>
          </a:p>
          <a:p>
            <a:pPr algn="ctr">
              <a:lnSpc>
                <a:spcPts val="1260"/>
              </a:lnSpc>
              <a:spcBef>
                <a:spcPct val="0"/>
              </a:spcBef>
            </a:pPr>
            <a:r>
              <a:rPr lang="en-US" b="true" sz="900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Rektör (Dekan-Yüksekokul Müdürü)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458044" y="1305086"/>
            <a:ext cx="340301" cy="1341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14:00</a:t>
            </a:r>
          </a:p>
        </p:txBody>
      </p:sp>
      <p:sp>
        <p:nvSpPr>
          <p:cNvPr name="Freeform 14" id="14"/>
          <p:cNvSpPr/>
          <p:nvPr/>
        </p:nvSpPr>
        <p:spPr>
          <a:xfrm flipH="false" flipV="false" rot="0">
            <a:off x="560943" y="3281555"/>
            <a:ext cx="223618" cy="188119"/>
          </a:xfrm>
          <a:custGeom>
            <a:avLst/>
            <a:gdLst/>
            <a:ahLst/>
            <a:cxnLst/>
            <a:rect r="r" b="b" t="t" l="l"/>
            <a:pathLst>
              <a:path h="188119" w="223618">
                <a:moveTo>
                  <a:pt x="0" y="0"/>
                </a:moveTo>
                <a:lnTo>
                  <a:pt x="223618" y="0"/>
                </a:lnTo>
                <a:lnTo>
                  <a:pt x="223618" y="188118"/>
                </a:lnTo>
                <a:lnTo>
                  <a:pt x="0" y="18811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2964808" y="3275209"/>
            <a:ext cx="186258" cy="218893"/>
          </a:xfrm>
          <a:custGeom>
            <a:avLst/>
            <a:gdLst/>
            <a:ahLst/>
            <a:cxnLst/>
            <a:rect r="r" b="b" t="t" l="l"/>
            <a:pathLst>
              <a:path h="218893" w="186258">
                <a:moveTo>
                  <a:pt x="0" y="0"/>
                </a:moveTo>
                <a:lnTo>
                  <a:pt x="186259" y="0"/>
                </a:lnTo>
                <a:lnTo>
                  <a:pt x="186259" y="218893"/>
                </a:lnTo>
                <a:lnTo>
                  <a:pt x="0" y="21889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6" id="16"/>
          <p:cNvSpPr txBox="true"/>
          <p:nvPr/>
        </p:nvSpPr>
        <p:spPr>
          <a:xfrm rot="0">
            <a:off x="3179704" y="3289165"/>
            <a:ext cx="889001" cy="1840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605"/>
              </a:lnSpc>
            </a:pPr>
            <a:r>
              <a:rPr lang="en-US" sz="1146" b="true">
                <a:solidFill>
                  <a:srgbClr val="FFFFFF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10.00</a:t>
            </a:r>
          </a:p>
        </p:txBody>
      </p:sp>
      <p:sp>
        <p:nvSpPr>
          <p:cNvPr name="Freeform 17" id="17"/>
          <p:cNvSpPr/>
          <p:nvPr/>
        </p:nvSpPr>
        <p:spPr>
          <a:xfrm flipH="false" flipV="false" rot="0">
            <a:off x="4014807" y="3267601"/>
            <a:ext cx="165137" cy="201694"/>
          </a:xfrm>
          <a:custGeom>
            <a:avLst/>
            <a:gdLst/>
            <a:ahLst/>
            <a:cxnLst/>
            <a:rect r="r" b="b" t="t" l="l"/>
            <a:pathLst>
              <a:path h="201694" w="165137">
                <a:moveTo>
                  <a:pt x="0" y="0"/>
                </a:moveTo>
                <a:lnTo>
                  <a:pt x="165137" y="0"/>
                </a:lnTo>
                <a:lnTo>
                  <a:pt x="165137" y="201694"/>
                </a:lnTo>
                <a:lnTo>
                  <a:pt x="0" y="20169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8" id="18"/>
          <p:cNvSpPr txBox="true"/>
          <p:nvPr/>
        </p:nvSpPr>
        <p:spPr>
          <a:xfrm rot="0">
            <a:off x="817315" y="3321399"/>
            <a:ext cx="1861189" cy="1518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72"/>
              </a:lnSpc>
            </a:pPr>
            <a:r>
              <a:rPr lang="en-US" sz="1146" b="true">
                <a:solidFill>
                  <a:srgbClr val="FFFFFF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12 Mayıs  2025  Pazartesi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4243352" y="3283299"/>
            <a:ext cx="3021180" cy="1820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514"/>
              </a:lnSpc>
            </a:pPr>
            <a:r>
              <a:rPr lang="en-US" sz="1081" b="true">
                <a:solidFill>
                  <a:srgbClr val="FFFFFF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BAİBÜ Kongre Merkezi Yeşil Salon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263205" y="275216"/>
            <a:ext cx="2317750" cy="9293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577"/>
              </a:lnSpc>
              <a:spcBef>
                <a:spcPct val="0"/>
              </a:spcBef>
            </a:pPr>
            <a:r>
              <a:rPr lang="en-US" sz="5412">
                <a:solidFill>
                  <a:srgbClr val="0CC0D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2025</a:t>
            </a:r>
          </a:p>
        </p:txBody>
      </p:sp>
      <p:sp>
        <p:nvSpPr>
          <p:cNvPr name="Freeform 21" id="21"/>
          <p:cNvSpPr/>
          <p:nvPr/>
        </p:nvSpPr>
        <p:spPr>
          <a:xfrm flipH="false" flipV="false" rot="0">
            <a:off x="1014266" y="249778"/>
            <a:ext cx="380339" cy="186842"/>
          </a:xfrm>
          <a:custGeom>
            <a:avLst/>
            <a:gdLst/>
            <a:ahLst/>
            <a:cxnLst/>
            <a:rect r="r" b="b" t="t" l="l"/>
            <a:pathLst>
              <a:path h="186842" w="380339">
                <a:moveTo>
                  <a:pt x="0" y="0"/>
                </a:moveTo>
                <a:lnTo>
                  <a:pt x="380340" y="0"/>
                </a:lnTo>
                <a:lnTo>
                  <a:pt x="380340" y="186842"/>
                </a:lnTo>
                <a:lnTo>
                  <a:pt x="0" y="18684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2" id="22"/>
          <p:cNvSpPr txBox="true"/>
          <p:nvPr/>
        </p:nvSpPr>
        <p:spPr>
          <a:xfrm rot="0">
            <a:off x="306131" y="1007911"/>
            <a:ext cx="2231899" cy="1080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58"/>
              </a:lnSpc>
              <a:spcBef>
                <a:spcPct val="0"/>
              </a:spcBef>
            </a:pPr>
            <a:r>
              <a:rPr lang="en-US" b="true" sz="684" spc="547">
                <a:solidFill>
                  <a:srgbClr val="0CC0DF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MEZUNİYET TÖRENİ</a:t>
            </a:r>
          </a:p>
        </p:txBody>
      </p:sp>
      <p:sp>
        <p:nvSpPr>
          <p:cNvPr name="Freeform 23" id="23"/>
          <p:cNvSpPr/>
          <p:nvPr/>
        </p:nvSpPr>
        <p:spPr>
          <a:xfrm flipH="false" flipV="false" rot="0">
            <a:off x="5871979" y="249778"/>
            <a:ext cx="1254463" cy="995730"/>
          </a:xfrm>
          <a:custGeom>
            <a:avLst/>
            <a:gdLst/>
            <a:ahLst/>
            <a:cxnLst/>
            <a:rect r="r" b="b" t="t" l="l"/>
            <a:pathLst>
              <a:path h="995730" w="1254463">
                <a:moveTo>
                  <a:pt x="0" y="0"/>
                </a:moveTo>
                <a:lnTo>
                  <a:pt x="1254463" y="0"/>
                </a:lnTo>
                <a:lnTo>
                  <a:pt x="1254463" y="995730"/>
                </a:lnTo>
                <a:lnTo>
                  <a:pt x="0" y="99573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3446" y="1793111"/>
            <a:ext cx="2964808" cy="1623233"/>
          </a:xfrm>
          <a:custGeom>
            <a:avLst/>
            <a:gdLst/>
            <a:ahLst/>
            <a:cxnLst/>
            <a:rect r="r" b="b" t="t" l="l"/>
            <a:pathLst>
              <a:path h="1623233" w="2964808">
                <a:moveTo>
                  <a:pt x="0" y="0"/>
                </a:moveTo>
                <a:lnTo>
                  <a:pt x="2964808" y="0"/>
                </a:lnTo>
                <a:lnTo>
                  <a:pt x="2964808" y="1623232"/>
                </a:lnTo>
                <a:lnTo>
                  <a:pt x="0" y="162323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0" y="452"/>
            <a:ext cx="3057938" cy="3585316"/>
            <a:chOff x="0" y="0"/>
            <a:chExt cx="3050197" cy="3576241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050197" cy="3576241"/>
            </a:xfrm>
            <a:custGeom>
              <a:avLst/>
              <a:gdLst/>
              <a:ahLst/>
              <a:cxnLst/>
              <a:rect r="r" b="b" t="t" l="l"/>
              <a:pathLst>
                <a:path h="3576241" w="3050197">
                  <a:moveTo>
                    <a:pt x="0" y="0"/>
                  </a:moveTo>
                  <a:lnTo>
                    <a:pt x="3050197" y="0"/>
                  </a:lnTo>
                  <a:lnTo>
                    <a:pt x="3050197" y="3576241"/>
                  </a:lnTo>
                  <a:lnTo>
                    <a:pt x="0" y="3576241"/>
                  </a:lnTo>
                  <a:close/>
                </a:path>
              </a:pathLst>
            </a:custGeom>
            <a:solidFill>
              <a:srgbClr val="052E92">
                <a:alpha val="6667"/>
              </a:srgbClr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8575"/>
              <a:ext cx="3050197" cy="360481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260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4657801" y="436620"/>
            <a:ext cx="770622" cy="770622"/>
          </a:xfrm>
          <a:custGeom>
            <a:avLst/>
            <a:gdLst/>
            <a:ahLst/>
            <a:cxnLst/>
            <a:rect r="r" b="b" t="t" l="l"/>
            <a:pathLst>
              <a:path h="770622" w="770622">
                <a:moveTo>
                  <a:pt x="0" y="0"/>
                </a:moveTo>
                <a:lnTo>
                  <a:pt x="770622" y="0"/>
                </a:lnTo>
                <a:lnTo>
                  <a:pt x="770622" y="770622"/>
                </a:lnTo>
                <a:lnTo>
                  <a:pt x="0" y="77062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829457" y="1305086"/>
            <a:ext cx="2086449" cy="16241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Açı</a:t>
            </a: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lış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Saygı Duruşu / İstiklal Marşı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Protokol Konuşmaları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Sinevizyon Gösterisi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Mezuniyet Belgelerinin Takdimi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Uygulama Öğretmenlerine Teşekkür Belgesi Takdimi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Toplu Fotoğraf Çekimi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Öğretmen Andının Okunması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Kep Atma Töreni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Kapanış </a:t>
            </a:r>
          </a:p>
          <a:p>
            <a:pPr algn="l">
              <a:lnSpc>
                <a:spcPts val="1120"/>
              </a:lnSpc>
            </a:pPr>
          </a:p>
        </p:txBody>
      </p:sp>
      <p:grpSp>
        <p:nvGrpSpPr>
          <p:cNvPr name="Group 8" id="8"/>
          <p:cNvGrpSpPr/>
          <p:nvPr/>
        </p:nvGrpSpPr>
        <p:grpSpPr>
          <a:xfrm rot="0">
            <a:off x="0" y="3137433"/>
            <a:ext cx="7200000" cy="448336"/>
            <a:chOff x="0" y="0"/>
            <a:chExt cx="7181774" cy="447201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7181774" cy="447201"/>
            </a:xfrm>
            <a:custGeom>
              <a:avLst/>
              <a:gdLst/>
              <a:ahLst/>
              <a:cxnLst/>
              <a:rect r="r" b="b" t="t" l="l"/>
              <a:pathLst>
                <a:path h="447201" w="7181774">
                  <a:moveTo>
                    <a:pt x="0" y="0"/>
                  </a:moveTo>
                  <a:lnTo>
                    <a:pt x="7181774" y="0"/>
                  </a:lnTo>
                  <a:lnTo>
                    <a:pt x="7181774" y="447201"/>
                  </a:lnTo>
                  <a:lnTo>
                    <a:pt x="0" y="447201"/>
                  </a:lnTo>
                  <a:close/>
                </a:path>
              </a:pathLst>
            </a:custGeom>
            <a:solidFill>
              <a:srgbClr val="A20303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28575"/>
              <a:ext cx="7181774" cy="47577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260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3491316" y="1447934"/>
            <a:ext cx="3240000" cy="8510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99"/>
              </a:lnSpc>
            </a:pPr>
            <a:r>
              <a:rPr lang="en-US" sz="999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Bolu Abant İzzet Baysal Üniversitesi</a:t>
            </a:r>
          </a:p>
          <a:p>
            <a:pPr algn="ctr">
              <a:lnSpc>
                <a:spcPts val="1399"/>
              </a:lnSpc>
            </a:pPr>
            <a:r>
              <a:rPr lang="en-US" sz="999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 Eğitim Fakültesi Fen Bilgisi Öğretmenliği Bölümü</a:t>
            </a:r>
          </a:p>
          <a:p>
            <a:pPr algn="ctr">
              <a:lnSpc>
                <a:spcPts val="1399"/>
              </a:lnSpc>
            </a:pPr>
          </a:p>
          <a:p>
            <a:pPr algn="ctr">
              <a:lnSpc>
                <a:spcPts val="1399"/>
              </a:lnSpc>
            </a:pPr>
            <a:r>
              <a:rPr lang="en-US" sz="999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 2024-2025 Akademik Yılı Mezuniyet Törenimizde</a:t>
            </a:r>
          </a:p>
          <a:p>
            <a:pPr algn="ctr">
              <a:lnSpc>
                <a:spcPts val="1399"/>
              </a:lnSpc>
            </a:pPr>
            <a:r>
              <a:rPr lang="en-US" sz="999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sizi de aramızda görmekten onur duyarız.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3587013" y="2537125"/>
            <a:ext cx="2912198" cy="3009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60"/>
              </a:lnSpc>
              <a:spcBef>
                <a:spcPct val="0"/>
              </a:spcBef>
            </a:pPr>
            <a:r>
              <a:rPr lang="en-US" b="true" sz="900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Prof. Dr. Mustafa ALİŞARLI</a:t>
            </a:r>
          </a:p>
          <a:p>
            <a:pPr algn="ctr">
              <a:lnSpc>
                <a:spcPts val="1260"/>
              </a:lnSpc>
              <a:spcBef>
                <a:spcPct val="0"/>
              </a:spcBef>
            </a:pPr>
            <a:r>
              <a:rPr lang="en-US" b="true" sz="900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Rektör (Dekan-Yüksekokul Müdürü)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458044" y="1305086"/>
            <a:ext cx="340301" cy="1341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14:00</a:t>
            </a:r>
          </a:p>
        </p:txBody>
      </p:sp>
      <p:sp>
        <p:nvSpPr>
          <p:cNvPr name="Freeform 14" id="14"/>
          <p:cNvSpPr/>
          <p:nvPr/>
        </p:nvSpPr>
        <p:spPr>
          <a:xfrm flipH="false" flipV="false" rot="0">
            <a:off x="560943" y="3281555"/>
            <a:ext cx="223618" cy="188119"/>
          </a:xfrm>
          <a:custGeom>
            <a:avLst/>
            <a:gdLst/>
            <a:ahLst/>
            <a:cxnLst/>
            <a:rect r="r" b="b" t="t" l="l"/>
            <a:pathLst>
              <a:path h="188119" w="223618">
                <a:moveTo>
                  <a:pt x="0" y="0"/>
                </a:moveTo>
                <a:lnTo>
                  <a:pt x="223618" y="0"/>
                </a:lnTo>
                <a:lnTo>
                  <a:pt x="223618" y="188118"/>
                </a:lnTo>
                <a:lnTo>
                  <a:pt x="0" y="18811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2964808" y="3275209"/>
            <a:ext cx="186258" cy="218893"/>
          </a:xfrm>
          <a:custGeom>
            <a:avLst/>
            <a:gdLst/>
            <a:ahLst/>
            <a:cxnLst/>
            <a:rect r="r" b="b" t="t" l="l"/>
            <a:pathLst>
              <a:path h="218893" w="186258">
                <a:moveTo>
                  <a:pt x="0" y="0"/>
                </a:moveTo>
                <a:lnTo>
                  <a:pt x="186259" y="0"/>
                </a:lnTo>
                <a:lnTo>
                  <a:pt x="186259" y="218893"/>
                </a:lnTo>
                <a:lnTo>
                  <a:pt x="0" y="21889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6" id="16"/>
          <p:cNvSpPr txBox="true"/>
          <p:nvPr/>
        </p:nvSpPr>
        <p:spPr>
          <a:xfrm rot="0">
            <a:off x="3179704" y="3289165"/>
            <a:ext cx="889001" cy="1840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605"/>
              </a:lnSpc>
            </a:pPr>
            <a:r>
              <a:rPr lang="en-US" sz="1146" b="true">
                <a:solidFill>
                  <a:srgbClr val="FFFFFF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10.00</a:t>
            </a:r>
          </a:p>
        </p:txBody>
      </p:sp>
      <p:sp>
        <p:nvSpPr>
          <p:cNvPr name="Freeform 17" id="17"/>
          <p:cNvSpPr/>
          <p:nvPr/>
        </p:nvSpPr>
        <p:spPr>
          <a:xfrm flipH="false" flipV="false" rot="0">
            <a:off x="4014807" y="3267601"/>
            <a:ext cx="165137" cy="201694"/>
          </a:xfrm>
          <a:custGeom>
            <a:avLst/>
            <a:gdLst/>
            <a:ahLst/>
            <a:cxnLst/>
            <a:rect r="r" b="b" t="t" l="l"/>
            <a:pathLst>
              <a:path h="201694" w="165137">
                <a:moveTo>
                  <a:pt x="0" y="0"/>
                </a:moveTo>
                <a:lnTo>
                  <a:pt x="165137" y="0"/>
                </a:lnTo>
                <a:lnTo>
                  <a:pt x="165137" y="201694"/>
                </a:lnTo>
                <a:lnTo>
                  <a:pt x="0" y="20169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8" id="18"/>
          <p:cNvSpPr txBox="true"/>
          <p:nvPr/>
        </p:nvSpPr>
        <p:spPr>
          <a:xfrm rot="0">
            <a:off x="817315" y="3321399"/>
            <a:ext cx="1861189" cy="1518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72"/>
              </a:lnSpc>
            </a:pPr>
            <a:r>
              <a:rPr lang="en-US" sz="1146" b="true">
                <a:solidFill>
                  <a:srgbClr val="FFFFFF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12 Mayıs  2025  Pazartesi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4243352" y="3283299"/>
            <a:ext cx="3021180" cy="1820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514"/>
              </a:lnSpc>
            </a:pPr>
            <a:r>
              <a:rPr lang="en-US" sz="1081" b="true">
                <a:solidFill>
                  <a:srgbClr val="FFFFFF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BAİBÜ Kongre Merkezi Yeşil Salon</a:t>
            </a:r>
          </a:p>
        </p:txBody>
      </p:sp>
      <p:sp>
        <p:nvSpPr>
          <p:cNvPr name="Freeform 20" id="20"/>
          <p:cNvSpPr/>
          <p:nvPr/>
        </p:nvSpPr>
        <p:spPr>
          <a:xfrm flipH="false" flipV="false" rot="0">
            <a:off x="5871979" y="249778"/>
            <a:ext cx="1254463" cy="995730"/>
          </a:xfrm>
          <a:custGeom>
            <a:avLst/>
            <a:gdLst/>
            <a:ahLst/>
            <a:cxnLst/>
            <a:rect r="r" b="b" t="t" l="l"/>
            <a:pathLst>
              <a:path h="995730" w="1254463">
                <a:moveTo>
                  <a:pt x="0" y="0"/>
                </a:moveTo>
                <a:lnTo>
                  <a:pt x="1254463" y="0"/>
                </a:lnTo>
                <a:lnTo>
                  <a:pt x="1254463" y="995730"/>
                </a:lnTo>
                <a:lnTo>
                  <a:pt x="0" y="99573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1" id="21"/>
          <p:cNvSpPr txBox="true"/>
          <p:nvPr/>
        </p:nvSpPr>
        <p:spPr>
          <a:xfrm rot="0">
            <a:off x="263205" y="275216"/>
            <a:ext cx="2317750" cy="9231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577"/>
              </a:lnSpc>
              <a:spcBef>
                <a:spcPct val="0"/>
              </a:spcBef>
            </a:pPr>
            <a:r>
              <a:rPr lang="en-US" sz="5412">
                <a:solidFill>
                  <a:srgbClr val="A20303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2025</a:t>
            </a:r>
          </a:p>
        </p:txBody>
      </p:sp>
      <p:sp>
        <p:nvSpPr>
          <p:cNvPr name="Freeform 22" id="22"/>
          <p:cNvSpPr/>
          <p:nvPr/>
        </p:nvSpPr>
        <p:spPr>
          <a:xfrm flipH="false" flipV="false" rot="0">
            <a:off x="1014266" y="249778"/>
            <a:ext cx="380339" cy="186842"/>
          </a:xfrm>
          <a:custGeom>
            <a:avLst/>
            <a:gdLst/>
            <a:ahLst/>
            <a:cxnLst/>
            <a:rect r="r" b="b" t="t" l="l"/>
            <a:pathLst>
              <a:path h="186842" w="380339">
                <a:moveTo>
                  <a:pt x="0" y="0"/>
                </a:moveTo>
                <a:lnTo>
                  <a:pt x="380340" y="0"/>
                </a:lnTo>
                <a:lnTo>
                  <a:pt x="380340" y="186842"/>
                </a:lnTo>
                <a:lnTo>
                  <a:pt x="0" y="186842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3" id="23"/>
          <p:cNvSpPr txBox="true"/>
          <p:nvPr/>
        </p:nvSpPr>
        <p:spPr>
          <a:xfrm rot="0">
            <a:off x="306131" y="1007911"/>
            <a:ext cx="2231899" cy="1080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58"/>
              </a:lnSpc>
              <a:spcBef>
                <a:spcPct val="0"/>
              </a:spcBef>
            </a:pPr>
            <a:r>
              <a:rPr lang="en-US" b="true" sz="684" spc="547">
                <a:solidFill>
                  <a:srgbClr val="052E92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MEZUNİYET TÖRENİ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3446" y="1793111"/>
            <a:ext cx="2964808" cy="1623233"/>
          </a:xfrm>
          <a:custGeom>
            <a:avLst/>
            <a:gdLst/>
            <a:ahLst/>
            <a:cxnLst/>
            <a:rect r="r" b="b" t="t" l="l"/>
            <a:pathLst>
              <a:path h="1623233" w="2964808">
                <a:moveTo>
                  <a:pt x="0" y="0"/>
                </a:moveTo>
                <a:lnTo>
                  <a:pt x="2964808" y="0"/>
                </a:lnTo>
                <a:lnTo>
                  <a:pt x="2964808" y="1623232"/>
                </a:lnTo>
                <a:lnTo>
                  <a:pt x="0" y="162323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0" y="452"/>
            <a:ext cx="3057938" cy="3585316"/>
            <a:chOff x="0" y="0"/>
            <a:chExt cx="3050197" cy="3576241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050197" cy="3576241"/>
            </a:xfrm>
            <a:custGeom>
              <a:avLst/>
              <a:gdLst/>
              <a:ahLst/>
              <a:cxnLst/>
              <a:rect r="r" b="b" t="t" l="l"/>
              <a:pathLst>
                <a:path h="3576241" w="3050197">
                  <a:moveTo>
                    <a:pt x="0" y="0"/>
                  </a:moveTo>
                  <a:lnTo>
                    <a:pt x="3050197" y="0"/>
                  </a:lnTo>
                  <a:lnTo>
                    <a:pt x="3050197" y="3576241"/>
                  </a:lnTo>
                  <a:lnTo>
                    <a:pt x="0" y="3576241"/>
                  </a:lnTo>
                  <a:close/>
                </a:path>
              </a:pathLst>
            </a:custGeom>
            <a:solidFill>
              <a:srgbClr val="052E92">
                <a:alpha val="6667"/>
              </a:srgbClr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8575"/>
              <a:ext cx="3050197" cy="360481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260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4657801" y="436620"/>
            <a:ext cx="770622" cy="770622"/>
          </a:xfrm>
          <a:custGeom>
            <a:avLst/>
            <a:gdLst/>
            <a:ahLst/>
            <a:cxnLst/>
            <a:rect r="r" b="b" t="t" l="l"/>
            <a:pathLst>
              <a:path h="770622" w="770622">
                <a:moveTo>
                  <a:pt x="0" y="0"/>
                </a:moveTo>
                <a:lnTo>
                  <a:pt x="770622" y="0"/>
                </a:lnTo>
                <a:lnTo>
                  <a:pt x="770622" y="770622"/>
                </a:lnTo>
                <a:lnTo>
                  <a:pt x="0" y="77062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833720" y="1346283"/>
            <a:ext cx="2086449" cy="16241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Açı</a:t>
            </a: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lış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Saygı Duruşu / İstiklal Marşı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Protokol Konuşmaları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Sinevizyon Gösterisi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Mezuniyet Belgelerinin Takdimi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Uygulama Öğretmenlerine Teşekkür Belgesi Takdimi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Toplu Fotoğraf Çekimi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Öğretmen Andının Okunması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Kep Atma Töreni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Kapanış </a:t>
            </a:r>
          </a:p>
          <a:p>
            <a:pPr algn="l">
              <a:lnSpc>
                <a:spcPts val="1120"/>
              </a:lnSpc>
            </a:pPr>
          </a:p>
        </p:txBody>
      </p:sp>
      <p:grpSp>
        <p:nvGrpSpPr>
          <p:cNvPr name="Group 8" id="8"/>
          <p:cNvGrpSpPr/>
          <p:nvPr/>
        </p:nvGrpSpPr>
        <p:grpSpPr>
          <a:xfrm rot="0">
            <a:off x="0" y="3137433"/>
            <a:ext cx="7200000" cy="448336"/>
            <a:chOff x="0" y="0"/>
            <a:chExt cx="7181774" cy="447201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7181774" cy="447201"/>
            </a:xfrm>
            <a:custGeom>
              <a:avLst/>
              <a:gdLst/>
              <a:ahLst/>
              <a:cxnLst/>
              <a:rect r="r" b="b" t="t" l="l"/>
              <a:pathLst>
                <a:path h="447201" w="7181774">
                  <a:moveTo>
                    <a:pt x="0" y="0"/>
                  </a:moveTo>
                  <a:lnTo>
                    <a:pt x="7181774" y="0"/>
                  </a:lnTo>
                  <a:lnTo>
                    <a:pt x="7181774" y="447201"/>
                  </a:lnTo>
                  <a:lnTo>
                    <a:pt x="0" y="447201"/>
                  </a:lnTo>
                  <a:close/>
                </a:path>
              </a:pathLst>
            </a:custGeom>
            <a:solidFill>
              <a:srgbClr val="38B6FF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28575"/>
              <a:ext cx="7181774" cy="47577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260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3491316" y="1447934"/>
            <a:ext cx="3240000" cy="8510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99"/>
              </a:lnSpc>
            </a:pPr>
            <a:r>
              <a:rPr lang="en-US" sz="999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Bolu Abant İzzet Baysal Üniversitesi</a:t>
            </a:r>
          </a:p>
          <a:p>
            <a:pPr algn="ctr">
              <a:lnSpc>
                <a:spcPts val="1399"/>
              </a:lnSpc>
            </a:pPr>
            <a:r>
              <a:rPr lang="en-US" sz="999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 Eğitim Fakültesi Fen Bilgisi Öğretmenliği Bölümü</a:t>
            </a:r>
          </a:p>
          <a:p>
            <a:pPr algn="ctr">
              <a:lnSpc>
                <a:spcPts val="1399"/>
              </a:lnSpc>
            </a:pPr>
          </a:p>
          <a:p>
            <a:pPr algn="ctr">
              <a:lnSpc>
                <a:spcPts val="1399"/>
              </a:lnSpc>
            </a:pPr>
            <a:r>
              <a:rPr lang="en-US" sz="999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 2024-2025 Akademik Yılı Mezuniyet Törenimizde</a:t>
            </a:r>
          </a:p>
          <a:p>
            <a:pPr algn="ctr">
              <a:lnSpc>
                <a:spcPts val="1399"/>
              </a:lnSpc>
            </a:pPr>
            <a:r>
              <a:rPr lang="en-US" sz="999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sizi de aramızda görmekten onur duyarız.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3587013" y="2537125"/>
            <a:ext cx="2912198" cy="3009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60"/>
              </a:lnSpc>
              <a:spcBef>
                <a:spcPct val="0"/>
              </a:spcBef>
            </a:pPr>
            <a:r>
              <a:rPr lang="en-US" b="true" sz="900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Prof. Dr. Mustafa ALİŞARLI</a:t>
            </a:r>
          </a:p>
          <a:p>
            <a:pPr algn="ctr">
              <a:lnSpc>
                <a:spcPts val="1260"/>
              </a:lnSpc>
              <a:spcBef>
                <a:spcPct val="0"/>
              </a:spcBef>
            </a:pPr>
            <a:r>
              <a:rPr lang="en-US" b="true" sz="900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Rektör (Dekan-Yüksekokul Müdürü)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462307" y="1346283"/>
            <a:ext cx="340301" cy="1341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14:00</a:t>
            </a:r>
          </a:p>
        </p:txBody>
      </p:sp>
      <p:sp>
        <p:nvSpPr>
          <p:cNvPr name="Freeform 14" id="14"/>
          <p:cNvSpPr/>
          <p:nvPr/>
        </p:nvSpPr>
        <p:spPr>
          <a:xfrm flipH="false" flipV="false" rot="0">
            <a:off x="560943" y="3281555"/>
            <a:ext cx="223618" cy="188119"/>
          </a:xfrm>
          <a:custGeom>
            <a:avLst/>
            <a:gdLst/>
            <a:ahLst/>
            <a:cxnLst/>
            <a:rect r="r" b="b" t="t" l="l"/>
            <a:pathLst>
              <a:path h="188119" w="223618">
                <a:moveTo>
                  <a:pt x="0" y="0"/>
                </a:moveTo>
                <a:lnTo>
                  <a:pt x="223618" y="0"/>
                </a:lnTo>
                <a:lnTo>
                  <a:pt x="223618" y="188118"/>
                </a:lnTo>
                <a:lnTo>
                  <a:pt x="0" y="18811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2964808" y="3275209"/>
            <a:ext cx="186258" cy="218893"/>
          </a:xfrm>
          <a:custGeom>
            <a:avLst/>
            <a:gdLst/>
            <a:ahLst/>
            <a:cxnLst/>
            <a:rect r="r" b="b" t="t" l="l"/>
            <a:pathLst>
              <a:path h="218893" w="186258">
                <a:moveTo>
                  <a:pt x="0" y="0"/>
                </a:moveTo>
                <a:lnTo>
                  <a:pt x="186259" y="0"/>
                </a:lnTo>
                <a:lnTo>
                  <a:pt x="186259" y="218893"/>
                </a:lnTo>
                <a:lnTo>
                  <a:pt x="0" y="21889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6" id="16"/>
          <p:cNvSpPr txBox="true"/>
          <p:nvPr/>
        </p:nvSpPr>
        <p:spPr>
          <a:xfrm rot="0">
            <a:off x="3179704" y="3289165"/>
            <a:ext cx="889001" cy="1840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605"/>
              </a:lnSpc>
            </a:pPr>
            <a:r>
              <a:rPr lang="en-US" sz="1146" b="true">
                <a:solidFill>
                  <a:srgbClr val="FFFFFF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10.00</a:t>
            </a:r>
          </a:p>
        </p:txBody>
      </p:sp>
      <p:sp>
        <p:nvSpPr>
          <p:cNvPr name="Freeform 17" id="17"/>
          <p:cNvSpPr/>
          <p:nvPr/>
        </p:nvSpPr>
        <p:spPr>
          <a:xfrm flipH="false" flipV="false" rot="0">
            <a:off x="4014807" y="3267601"/>
            <a:ext cx="165137" cy="201694"/>
          </a:xfrm>
          <a:custGeom>
            <a:avLst/>
            <a:gdLst/>
            <a:ahLst/>
            <a:cxnLst/>
            <a:rect r="r" b="b" t="t" l="l"/>
            <a:pathLst>
              <a:path h="201694" w="165137">
                <a:moveTo>
                  <a:pt x="0" y="0"/>
                </a:moveTo>
                <a:lnTo>
                  <a:pt x="165137" y="0"/>
                </a:lnTo>
                <a:lnTo>
                  <a:pt x="165137" y="201694"/>
                </a:lnTo>
                <a:lnTo>
                  <a:pt x="0" y="20169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8" id="18"/>
          <p:cNvSpPr txBox="true"/>
          <p:nvPr/>
        </p:nvSpPr>
        <p:spPr>
          <a:xfrm rot="0">
            <a:off x="817315" y="3321399"/>
            <a:ext cx="1861189" cy="1518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72"/>
              </a:lnSpc>
            </a:pPr>
            <a:r>
              <a:rPr lang="en-US" sz="1146" b="true">
                <a:solidFill>
                  <a:srgbClr val="FFFFFF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12 Mayıs  2025  Pazartesi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4243352" y="3283299"/>
            <a:ext cx="3021180" cy="1820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514"/>
              </a:lnSpc>
            </a:pPr>
            <a:r>
              <a:rPr lang="en-US" sz="1081" b="true">
                <a:solidFill>
                  <a:srgbClr val="FFFFFF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BAİBÜ Kongre Merkezi Yeşil Salon</a:t>
            </a:r>
          </a:p>
        </p:txBody>
      </p:sp>
      <p:sp>
        <p:nvSpPr>
          <p:cNvPr name="Freeform 20" id="20"/>
          <p:cNvSpPr/>
          <p:nvPr/>
        </p:nvSpPr>
        <p:spPr>
          <a:xfrm flipH="false" flipV="false" rot="0">
            <a:off x="5871979" y="249778"/>
            <a:ext cx="1254463" cy="995730"/>
          </a:xfrm>
          <a:custGeom>
            <a:avLst/>
            <a:gdLst/>
            <a:ahLst/>
            <a:cxnLst/>
            <a:rect r="r" b="b" t="t" l="l"/>
            <a:pathLst>
              <a:path h="995730" w="1254463">
                <a:moveTo>
                  <a:pt x="0" y="0"/>
                </a:moveTo>
                <a:lnTo>
                  <a:pt x="1254463" y="0"/>
                </a:lnTo>
                <a:lnTo>
                  <a:pt x="1254463" y="995730"/>
                </a:lnTo>
                <a:lnTo>
                  <a:pt x="0" y="99573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1" id="21"/>
          <p:cNvSpPr txBox="true"/>
          <p:nvPr/>
        </p:nvSpPr>
        <p:spPr>
          <a:xfrm rot="0">
            <a:off x="263205" y="275216"/>
            <a:ext cx="2317750" cy="9231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577"/>
              </a:lnSpc>
              <a:spcBef>
                <a:spcPct val="0"/>
              </a:spcBef>
            </a:pPr>
            <a:r>
              <a:rPr lang="en-US" sz="5412">
                <a:solidFill>
                  <a:srgbClr val="38B6FF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2025</a:t>
            </a:r>
          </a:p>
        </p:txBody>
      </p:sp>
      <p:sp>
        <p:nvSpPr>
          <p:cNvPr name="Freeform 22" id="22"/>
          <p:cNvSpPr/>
          <p:nvPr/>
        </p:nvSpPr>
        <p:spPr>
          <a:xfrm flipH="false" flipV="false" rot="0">
            <a:off x="1014266" y="249778"/>
            <a:ext cx="380339" cy="186842"/>
          </a:xfrm>
          <a:custGeom>
            <a:avLst/>
            <a:gdLst/>
            <a:ahLst/>
            <a:cxnLst/>
            <a:rect r="r" b="b" t="t" l="l"/>
            <a:pathLst>
              <a:path h="186842" w="380339">
                <a:moveTo>
                  <a:pt x="0" y="0"/>
                </a:moveTo>
                <a:lnTo>
                  <a:pt x="380340" y="0"/>
                </a:lnTo>
                <a:lnTo>
                  <a:pt x="380340" y="186842"/>
                </a:lnTo>
                <a:lnTo>
                  <a:pt x="0" y="186842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3" id="23"/>
          <p:cNvSpPr txBox="true"/>
          <p:nvPr/>
        </p:nvSpPr>
        <p:spPr>
          <a:xfrm rot="0">
            <a:off x="306131" y="1007911"/>
            <a:ext cx="2231899" cy="1080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58"/>
              </a:lnSpc>
              <a:spcBef>
                <a:spcPct val="0"/>
              </a:spcBef>
            </a:pPr>
            <a:r>
              <a:rPr lang="en-US" b="true" sz="684" spc="547">
                <a:solidFill>
                  <a:srgbClr val="052E92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MEZUNİYET TÖRENİ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3446" y="1793111"/>
            <a:ext cx="2964808" cy="1623233"/>
          </a:xfrm>
          <a:custGeom>
            <a:avLst/>
            <a:gdLst/>
            <a:ahLst/>
            <a:cxnLst/>
            <a:rect r="r" b="b" t="t" l="l"/>
            <a:pathLst>
              <a:path h="1623233" w="2964808">
                <a:moveTo>
                  <a:pt x="0" y="0"/>
                </a:moveTo>
                <a:lnTo>
                  <a:pt x="2964808" y="0"/>
                </a:lnTo>
                <a:lnTo>
                  <a:pt x="2964808" y="1623232"/>
                </a:lnTo>
                <a:lnTo>
                  <a:pt x="0" y="162323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0" y="452"/>
            <a:ext cx="3057938" cy="3585316"/>
            <a:chOff x="0" y="0"/>
            <a:chExt cx="3050197" cy="3576241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3050197" cy="3576241"/>
            </a:xfrm>
            <a:custGeom>
              <a:avLst/>
              <a:gdLst/>
              <a:ahLst/>
              <a:cxnLst/>
              <a:rect r="r" b="b" t="t" l="l"/>
              <a:pathLst>
                <a:path h="3576241" w="3050197">
                  <a:moveTo>
                    <a:pt x="0" y="0"/>
                  </a:moveTo>
                  <a:lnTo>
                    <a:pt x="3050197" y="0"/>
                  </a:lnTo>
                  <a:lnTo>
                    <a:pt x="3050197" y="3576241"/>
                  </a:lnTo>
                  <a:lnTo>
                    <a:pt x="0" y="3576241"/>
                  </a:lnTo>
                  <a:close/>
                </a:path>
              </a:pathLst>
            </a:custGeom>
            <a:solidFill>
              <a:srgbClr val="052E92">
                <a:alpha val="6667"/>
              </a:srgbClr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8575"/>
              <a:ext cx="3050197" cy="360481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260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4657801" y="436620"/>
            <a:ext cx="770622" cy="770622"/>
          </a:xfrm>
          <a:custGeom>
            <a:avLst/>
            <a:gdLst/>
            <a:ahLst/>
            <a:cxnLst/>
            <a:rect r="r" b="b" t="t" l="l"/>
            <a:pathLst>
              <a:path h="770622" w="770622">
                <a:moveTo>
                  <a:pt x="0" y="0"/>
                </a:moveTo>
                <a:lnTo>
                  <a:pt x="770622" y="0"/>
                </a:lnTo>
                <a:lnTo>
                  <a:pt x="770622" y="770622"/>
                </a:lnTo>
                <a:lnTo>
                  <a:pt x="0" y="77062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825195" y="1305086"/>
            <a:ext cx="2086449" cy="16241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Açı</a:t>
            </a: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lış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Saygı Duruşu / İstiklal Marşı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Protokol Konuşmaları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Sinevizyon Gösterisi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Mezuniyet Belgelerinin Takdimi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Uygulama Öğretmenlerine Teşekkür Belgesi Takdimi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Toplu Fotoğraf Çekimi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Öğretmen Andının Okunması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Kep Atma Töreni</a:t>
            </a:r>
          </a:p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Kapanış </a:t>
            </a:r>
          </a:p>
          <a:p>
            <a:pPr algn="l">
              <a:lnSpc>
                <a:spcPts val="1120"/>
              </a:lnSpc>
            </a:pPr>
          </a:p>
        </p:txBody>
      </p:sp>
      <p:grpSp>
        <p:nvGrpSpPr>
          <p:cNvPr name="Group 8" id="8"/>
          <p:cNvGrpSpPr/>
          <p:nvPr/>
        </p:nvGrpSpPr>
        <p:grpSpPr>
          <a:xfrm rot="0">
            <a:off x="0" y="3137433"/>
            <a:ext cx="7200000" cy="448336"/>
            <a:chOff x="0" y="0"/>
            <a:chExt cx="7181774" cy="447201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7181774" cy="447201"/>
            </a:xfrm>
            <a:custGeom>
              <a:avLst/>
              <a:gdLst/>
              <a:ahLst/>
              <a:cxnLst/>
              <a:rect r="r" b="b" t="t" l="l"/>
              <a:pathLst>
                <a:path h="447201" w="7181774">
                  <a:moveTo>
                    <a:pt x="0" y="0"/>
                  </a:moveTo>
                  <a:lnTo>
                    <a:pt x="7181774" y="0"/>
                  </a:lnTo>
                  <a:lnTo>
                    <a:pt x="7181774" y="447201"/>
                  </a:lnTo>
                  <a:lnTo>
                    <a:pt x="0" y="447201"/>
                  </a:lnTo>
                  <a:close/>
                </a:path>
              </a:pathLst>
            </a:custGeom>
            <a:solidFill>
              <a:srgbClr val="006E47"/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0" y="-28575"/>
              <a:ext cx="7181774" cy="47577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260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3491316" y="1447934"/>
            <a:ext cx="3240000" cy="8510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99"/>
              </a:lnSpc>
            </a:pPr>
            <a:r>
              <a:rPr lang="en-US" sz="999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Bolu Abant İzzet Baysal Üniversitesi</a:t>
            </a:r>
          </a:p>
          <a:p>
            <a:pPr algn="ctr">
              <a:lnSpc>
                <a:spcPts val="1399"/>
              </a:lnSpc>
            </a:pPr>
            <a:r>
              <a:rPr lang="en-US" sz="999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 Eğitim Fakültesi Fen Bilgisi Öğretmenliği Bölümü</a:t>
            </a:r>
          </a:p>
          <a:p>
            <a:pPr algn="ctr">
              <a:lnSpc>
                <a:spcPts val="1399"/>
              </a:lnSpc>
            </a:pPr>
          </a:p>
          <a:p>
            <a:pPr algn="ctr">
              <a:lnSpc>
                <a:spcPts val="1399"/>
              </a:lnSpc>
            </a:pPr>
            <a:r>
              <a:rPr lang="en-US" sz="999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 2024-2025 Akademik Yılı Mezuniyet Törenimizde</a:t>
            </a:r>
          </a:p>
          <a:p>
            <a:pPr algn="ctr">
              <a:lnSpc>
                <a:spcPts val="1399"/>
              </a:lnSpc>
            </a:pPr>
            <a:r>
              <a:rPr lang="en-US" sz="999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sizi de aramızda görmekten onur duyarız.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3587013" y="2537125"/>
            <a:ext cx="2912198" cy="3009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60"/>
              </a:lnSpc>
              <a:spcBef>
                <a:spcPct val="0"/>
              </a:spcBef>
            </a:pPr>
            <a:r>
              <a:rPr lang="en-US" b="true" sz="900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Prof. Dr. Mustafa ALİŞARLI</a:t>
            </a:r>
          </a:p>
          <a:p>
            <a:pPr algn="ctr">
              <a:lnSpc>
                <a:spcPts val="1260"/>
              </a:lnSpc>
              <a:spcBef>
                <a:spcPct val="0"/>
              </a:spcBef>
            </a:pPr>
            <a:r>
              <a:rPr lang="en-US" b="true" sz="900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Rektör (Dekan-Yüksekokul Müdürü)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453781" y="1305086"/>
            <a:ext cx="340301" cy="13418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120"/>
              </a:lnSpc>
            </a:pPr>
            <a:r>
              <a:rPr lang="en-US" sz="800" b="true">
                <a:solidFill>
                  <a:srgbClr val="000000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14:00</a:t>
            </a:r>
          </a:p>
        </p:txBody>
      </p:sp>
      <p:sp>
        <p:nvSpPr>
          <p:cNvPr name="Freeform 14" id="14"/>
          <p:cNvSpPr/>
          <p:nvPr/>
        </p:nvSpPr>
        <p:spPr>
          <a:xfrm flipH="false" flipV="false" rot="0">
            <a:off x="560943" y="3281555"/>
            <a:ext cx="223618" cy="188119"/>
          </a:xfrm>
          <a:custGeom>
            <a:avLst/>
            <a:gdLst/>
            <a:ahLst/>
            <a:cxnLst/>
            <a:rect r="r" b="b" t="t" l="l"/>
            <a:pathLst>
              <a:path h="188119" w="223618">
                <a:moveTo>
                  <a:pt x="0" y="0"/>
                </a:moveTo>
                <a:lnTo>
                  <a:pt x="223618" y="0"/>
                </a:lnTo>
                <a:lnTo>
                  <a:pt x="223618" y="188118"/>
                </a:lnTo>
                <a:lnTo>
                  <a:pt x="0" y="18811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2964808" y="3275209"/>
            <a:ext cx="186258" cy="218893"/>
          </a:xfrm>
          <a:custGeom>
            <a:avLst/>
            <a:gdLst/>
            <a:ahLst/>
            <a:cxnLst/>
            <a:rect r="r" b="b" t="t" l="l"/>
            <a:pathLst>
              <a:path h="218893" w="186258">
                <a:moveTo>
                  <a:pt x="0" y="0"/>
                </a:moveTo>
                <a:lnTo>
                  <a:pt x="186259" y="0"/>
                </a:lnTo>
                <a:lnTo>
                  <a:pt x="186259" y="218893"/>
                </a:lnTo>
                <a:lnTo>
                  <a:pt x="0" y="21889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6" id="16"/>
          <p:cNvSpPr txBox="true"/>
          <p:nvPr/>
        </p:nvSpPr>
        <p:spPr>
          <a:xfrm rot="0">
            <a:off x="3179704" y="3289165"/>
            <a:ext cx="889001" cy="18406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605"/>
              </a:lnSpc>
            </a:pPr>
            <a:r>
              <a:rPr lang="en-US" sz="1146" b="true">
                <a:solidFill>
                  <a:srgbClr val="FFFFFF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10.00</a:t>
            </a:r>
          </a:p>
        </p:txBody>
      </p:sp>
      <p:sp>
        <p:nvSpPr>
          <p:cNvPr name="Freeform 17" id="17"/>
          <p:cNvSpPr/>
          <p:nvPr/>
        </p:nvSpPr>
        <p:spPr>
          <a:xfrm flipH="false" flipV="false" rot="0">
            <a:off x="4014807" y="3267601"/>
            <a:ext cx="165137" cy="201694"/>
          </a:xfrm>
          <a:custGeom>
            <a:avLst/>
            <a:gdLst/>
            <a:ahLst/>
            <a:cxnLst/>
            <a:rect r="r" b="b" t="t" l="l"/>
            <a:pathLst>
              <a:path h="201694" w="165137">
                <a:moveTo>
                  <a:pt x="0" y="0"/>
                </a:moveTo>
                <a:lnTo>
                  <a:pt x="165137" y="0"/>
                </a:lnTo>
                <a:lnTo>
                  <a:pt x="165137" y="201694"/>
                </a:lnTo>
                <a:lnTo>
                  <a:pt x="0" y="20169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8" id="18"/>
          <p:cNvSpPr txBox="true"/>
          <p:nvPr/>
        </p:nvSpPr>
        <p:spPr>
          <a:xfrm rot="0">
            <a:off x="817315" y="3321399"/>
            <a:ext cx="1861189" cy="1518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272"/>
              </a:lnSpc>
            </a:pPr>
            <a:r>
              <a:rPr lang="en-US" sz="1146" b="true">
                <a:solidFill>
                  <a:srgbClr val="FFFFFF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12 Mayıs  2025  Pazartesi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4243352" y="3283299"/>
            <a:ext cx="3021180" cy="1820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514"/>
              </a:lnSpc>
            </a:pPr>
            <a:r>
              <a:rPr lang="en-US" sz="1081" b="true">
                <a:solidFill>
                  <a:srgbClr val="FFFFFF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BAİBÜ Kongre Merkezi Yeşil Salon</a:t>
            </a:r>
          </a:p>
        </p:txBody>
      </p:sp>
      <p:sp>
        <p:nvSpPr>
          <p:cNvPr name="Freeform 20" id="20"/>
          <p:cNvSpPr/>
          <p:nvPr/>
        </p:nvSpPr>
        <p:spPr>
          <a:xfrm flipH="false" flipV="false" rot="0">
            <a:off x="5871979" y="249778"/>
            <a:ext cx="1254463" cy="995730"/>
          </a:xfrm>
          <a:custGeom>
            <a:avLst/>
            <a:gdLst/>
            <a:ahLst/>
            <a:cxnLst/>
            <a:rect r="r" b="b" t="t" l="l"/>
            <a:pathLst>
              <a:path h="995730" w="1254463">
                <a:moveTo>
                  <a:pt x="0" y="0"/>
                </a:moveTo>
                <a:lnTo>
                  <a:pt x="1254463" y="0"/>
                </a:lnTo>
                <a:lnTo>
                  <a:pt x="1254463" y="995730"/>
                </a:lnTo>
                <a:lnTo>
                  <a:pt x="0" y="99573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1" id="21"/>
          <p:cNvSpPr txBox="true"/>
          <p:nvPr/>
        </p:nvSpPr>
        <p:spPr>
          <a:xfrm rot="0">
            <a:off x="263205" y="275216"/>
            <a:ext cx="2317750" cy="9231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577"/>
              </a:lnSpc>
              <a:spcBef>
                <a:spcPct val="0"/>
              </a:spcBef>
            </a:pPr>
            <a:r>
              <a:rPr lang="en-US" sz="5412">
                <a:solidFill>
                  <a:srgbClr val="006E47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2025</a:t>
            </a:r>
          </a:p>
        </p:txBody>
      </p:sp>
      <p:sp>
        <p:nvSpPr>
          <p:cNvPr name="Freeform 22" id="22"/>
          <p:cNvSpPr/>
          <p:nvPr/>
        </p:nvSpPr>
        <p:spPr>
          <a:xfrm flipH="false" flipV="false" rot="0">
            <a:off x="1014266" y="249778"/>
            <a:ext cx="380339" cy="186842"/>
          </a:xfrm>
          <a:custGeom>
            <a:avLst/>
            <a:gdLst/>
            <a:ahLst/>
            <a:cxnLst/>
            <a:rect r="r" b="b" t="t" l="l"/>
            <a:pathLst>
              <a:path h="186842" w="380339">
                <a:moveTo>
                  <a:pt x="0" y="0"/>
                </a:moveTo>
                <a:lnTo>
                  <a:pt x="380340" y="0"/>
                </a:lnTo>
                <a:lnTo>
                  <a:pt x="380340" y="186842"/>
                </a:lnTo>
                <a:lnTo>
                  <a:pt x="0" y="186842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3" id="23"/>
          <p:cNvSpPr txBox="true"/>
          <p:nvPr/>
        </p:nvSpPr>
        <p:spPr>
          <a:xfrm rot="0">
            <a:off x="306131" y="1007911"/>
            <a:ext cx="2231899" cy="1080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58"/>
              </a:lnSpc>
              <a:spcBef>
                <a:spcPct val="0"/>
              </a:spcBef>
            </a:pPr>
            <a:r>
              <a:rPr lang="en-US" b="true" sz="684" spc="547">
                <a:solidFill>
                  <a:srgbClr val="052E92"/>
                </a:solidFill>
                <a:latin typeface="Noto Sans Bold"/>
                <a:ea typeface="Noto Sans Bold"/>
                <a:cs typeface="Noto Sans Bold"/>
                <a:sym typeface="Noto Sans Bold"/>
              </a:rPr>
              <a:t>MEZUNİYET TÖRENİ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DAGmA9g5lbs</dc:identifier>
  <dcterms:modified xsi:type="dcterms:W3CDTF">2011-08-01T06:04:30Z</dcterms:modified>
  <cp:revision>1</cp:revision>
  <dc:title>MEZUNİYET DAVETİYE 2025</dc:title>
</cp:coreProperties>
</file>